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19.11.2023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19.11.2023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19.11.2023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19.11.2023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19.11.2023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19.11.2023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19.11.2023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19.11.2023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Синичкин день\Лариса\fedorino-gore-e1582747777895.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162" y="-30235"/>
            <a:ext cx="914816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6516216" y="6165304"/>
            <a:ext cx="2627784" cy="665196"/>
          </a:xfrm>
          <a:solidFill>
            <a:schemeClr val="accent6">
              <a:lumMod val="40000"/>
              <a:lumOff val="60000"/>
            </a:schemeClr>
          </a:solidFill>
        </p:spPr>
        <p:txBody>
          <a:bodyPr>
            <a:normAutofit/>
          </a:bodyPr>
          <a:lstStyle/>
          <a:p>
            <a:r>
              <a:rPr lang="ru-RU" sz="1600" b="1" dirty="0" smtClean="0">
                <a:solidFill>
                  <a:schemeClr val="bg1"/>
                </a:solidFill>
              </a:rPr>
              <a:t>МБДОУ № 107 </a:t>
            </a:r>
            <a:r>
              <a:rPr lang="ru-RU" sz="1600" b="1" dirty="0" err="1" smtClean="0">
                <a:solidFill>
                  <a:schemeClr val="bg1"/>
                </a:solidFill>
              </a:rPr>
              <a:t>г.Тверь</a:t>
            </a:r>
            <a:r>
              <a:rPr lang="ru-RU" sz="1600" b="1" dirty="0" smtClean="0">
                <a:solidFill>
                  <a:schemeClr val="bg1"/>
                </a:solidFill>
              </a:rPr>
              <a:t/>
            </a:r>
            <a:br>
              <a:rPr lang="ru-RU" sz="1600" b="1" dirty="0" smtClean="0">
                <a:solidFill>
                  <a:schemeClr val="bg1"/>
                </a:solidFill>
              </a:rPr>
            </a:br>
            <a:r>
              <a:rPr lang="ru-RU" sz="1600" b="1" dirty="0" smtClean="0">
                <a:solidFill>
                  <a:schemeClr val="bg1"/>
                </a:solidFill>
              </a:rPr>
              <a:t>Воспитатель </a:t>
            </a:r>
            <a:r>
              <a:rPr lang="ru-RU" sz="1600" b="1" dirty="0" err="1" smtClean="0">
                <a:solidFill>
                  <a:schemeClr val="bg1"/>
                </a:solidFill>
              </a:rPr>
              <a:t>Солиева</a:t>
            </a:r>
            <a:r>
              <a:rPr lang="ru-RU" sz="1600" b="1" dirty="0" smtClean="0">
                <a:solidFill>
                  <a:schemeClr val="bg1"/>
                </a:solidFill>
              </a:rPr>
              <a:t> Л.В.</a:t>
            </a:r>
            <a:endParaRPr lang="ru-RU" sz="1600" b="1" dirty="0">
              <a:solidFill>
                <a:schemeClr val="bg1"/>
              </a:solidFill>
            </a:endParaRPr>
          </a:p>
        </p:txBody>
      </p:sp>
    </p:spTree>
    <p:extLst>
      <p:ext uri="{BB962C8B-B14F-4D97-AF65-F5344CB8AC3E}">
        <p14:creationId xmlns:p14="http://schemas.microsoft.com/office/powerpoint/2010/main" val="1568036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504056"/>
          </a:xfrm>
        </p:spPr>
        <p:txBody>
          <a:bodyPr>
            <a:noAutofit/>
          </a:bodyPr>
          <a:lstStyle/>
          <a:p>
            <a:r>
              <a:rPr lang="ru-RU" sz="2400" dirty="0">
                <a:solidFill>
                  <a:schemeClr val="bg1"/>
                </a:solidFill>
                <a:latin typeface="Arial Black" pitchFamily="34" charset="0"/>
              </a:rPr>
              <a:t>История написания сказки «</a:t>
            </a:r>
            <a:r>
              <a:rPr lang="ru-RU" sz="2400" dirty="0" err="1">
                <a:solidFill>
                  <a:schemeClr val="bg1"/>
                </a:solidFill>
                <a:latin typeface="Arial Black" pitchFamily="34" charset="0"/>
              </a:rPr>
              <a:t>Федорино</a:t>
            </a:r>
            <a:r>
              <a:rPr lang="ru-RU" sz="2400" dirty="0">
                <a:solidFill>
                  <a:schemeClr val="bg1"/>
                </a:solidFill>
                <a:latin typeface="Arial Black" pitchFamily="34" charset="0"/>
              </a:rPr>
              <a:t> горе»</a:t>
            </a:r>
            <a:br>
              <a:rPr lang="ru-RU" sz="2400" dirty="0">
                <a:solidFill>
                  <a:schemeClr val="bg1"/>
                </a:solidFill>
                <a:latin typeface="Arial Black" pitchFamily="34" charset="0"/>
              </a:rPr>
            </a:br>
            <a:endParaRPr lang="ru-RU" sz="2400" dirty="0">
              <a:solidFill>
                <a:schemeClr val="bg1"/>
              </a:solidFill>
              <a:latin typeface="Arial Black" pitchFamily="34" charset="0"/>
            </a:endParaRPr>
          </a:p>
        </p:txBody>
      </p:sp>
      <p:sp>
        <p:nvSpPr>
          <p:cNvPr id="3" name="Объект 2"/>
          <p:cNvSpPr>
            <a:spLocks noGrp="1"/>
          </p:cNvSpPr>
          <p:nvPr>
            <p:ph sz="half" idx="1"/>
          </p:nvPr>
        </p:nvSpPr>
        <p:spPr>
          <a:xfrm>
            <a:off x="107504" y="476672"/>
            <a:ext cx="5112568" cy="5328592"/>
          </a:xfrm>
        </p:spPr>
        <p:txBody>
          <a:bodyPr>
            <a:normAutofit fontScale="25000" lnSpcReduction="20000"/>
          </a:bodyPr>
          <a:lstStyle/>
          <a:p>
            <a:pPr marL="0" indent="0" algn="just">
              <a:buNone/>
            </a:pPr>
            <a:r>
              <a:rPr lang="en-US" dirty="0" smtClean="0"/>
              <a:t>       </a:t>
            </a:r>
          </a:p>
          <a:p>
            <a:pPr marL="0" indent="0" algn="just">
              <a:buNone/>
            </a:pPr>
            <a:r>
              <a:rPr lang="en-US" sz="5500" dirty="0" smtClean="0">
                <a:solidFill>
                  <a:schemeClr val="bg1"/>
                </a:solidFill>
              </a:rPr>
              <a:t>    </a:t>
            </a:r>
            <a:r>
              <a:rPr lang="ru-RU" sz="6400" b="1" dirty="0" smtClean="0">
                <a:solidFill>
                  <a:schemeClr val="bg1"/>
                </a:solidFill>
              </a:rPr>
              <a:t>Корней </a:t>
            </a:r>
            <a:r>
              <a:rPr lang="ru-RU" sz="6400" b="1" dirty="0">
                <a:solidFill>
                  <a:schemeClr val="bg1"/>
                </a:solidFill>
              </a:rPr>
              <a:t>Иванович Чуковский (при рождении Николай Корнейчуков) — русский и советский поэт, публицист, литературный критик, переводчик и литературовед, детский писатель, журналист.</a:t>
            </a:r>
          </a:p>
          <a:p>
            <a:pPr marL="0" indent="0" algn="just">
              <a:buNone/>
            </a:pPr>
            <a:r>
              <a:rPr lang="en-US" sz="6400" b="1" dirty="0" smtClean="0">
                <a:solidFill>
                  <a:schemeClr val="bg1"/>
                </a:solidFill>
              </a:rPr>
              <a:t>    </a:t>
            </a:r>
            <a:r>
              <a:rPr lang="ru-RU" sz="6400" b="1" dirty="0" smtClean="0">
                <a:solidFill>
                  <a:schemeClr val="bg1"/>
                </a:solidFill>
              </a:rPr>
              <a:t>Лауреат </a:t>
            </a:r>
            <a:r>
              <a:rPr lang="ru-RU" sz="6400" b="1" dirty="0">
                <a:solidFill>
                  <a:schemeClr val="bg1"/>
                </a:solidFill>
              </a:rPr>
              <a:t>Ленинской премии (1962), кавалер ордена Ленина (1957). Самый издаваемый в Советском Союзе и России автор детской литературы; тираж книг Чуковского за 2017 год превысил два миллиона экземпляров.</a:t>
            </a:r>
            <a:endParaRPr lang="en-US" sz="6400" b="1" dirty="0">
              <a:solidFill>
                <a:schemeClr val="bg1"/>
              </a:solidFill>
            </a:endParaRPr>
          </a:p>
          <a:p>
            <a:pPr marL="0" indent="0" algn="just">
              <a:buNone/>
            </a:pPr>
            <a:r>
              <a:rPr lang="en-US" sz="6400" b="1" dirty="0" smtClean="0">
                <a:solidFill>
                  <a:schemeClr val="bg1"/>
                </a:solidFill>
              </a:rPr>
              <a:t>    </a:t>
            </a:r>
            <a:r>
              <a:rPr lang="ru-RU" sz="6400" b="1" dirty="0" smtClean="0">
                <a:solidFill>
                  <a:schemeClr val="bg1"/>
                </a:solidFill>
              </a:rPr>
              <a:t>Эту </a:t>
            </a:r>
            <a:r>
              <a:rPr lang="ru-RU" sz="6400" b="1" dirty="0">
                <a:solidFill>
                  <a:schemeClr val="bg1"/>
                </a:solidFill>
              </a:rPr>
              <a:t>сказку писатель писал очень долго, как он сам признавался строки зарождались в моменты возвращения его подсознания в детство, но создавались в результате упорного и долгого труда. Но вот, однажды летом, когда Чуковский был на даче, он забрёл в глушь и провел там 3 часа.  Неподалеку в ручейке копались дети и Корней Иванович с удовольствием к ним присоединился. Вместе с детьми Чуковский лепил из глины и грязи человечков и зайцев, бросали в ручеёк шишки и даже ходили дразнить индюка. Домой он возвратился счастливый, отдохнувший, его даже не смутили грязные штаны, об которые дети вытирали руки при лепке. Воодушевлённый Корней принялся за написание сказки, которую он начал писать еще позапрошлым летом. Вдруг в его мыслях появились грязные стаканы, утюги, корыта, блюдца, вилки, которые начали убегать из дома.  Чуковский записывал все образы, рифму и звучание на бумагу. Так была написана сказка «</a:t>
            </a:r>
            <a:r>
              <a:rPr lang="ru-RU" sz="6400" b="1" dirty="0" err="1">
                <a:solidFill>
                  <a:schemeClr val="bg1"/>
                </a:solidFill>
              </a:rPr>
              <a:t>Федорино</a:t>
            </a:r>
            <a:r>
              <a:rPr lang="ru-RU" sz="6400" b="1" dirty="0">
                <a:solidFill>
                  <a:schemeClr val="bg1"/>
                </a:solidFill>
              </a:rPr>
              <a:t> горе», которая учит детей аккуратности, показывает, к чему приводит лень и нежелание содержать свой дом в чистоте.</a:t>
            </a:r>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64088" y="1124744"/>
            <a:ext cx="3588363" cy="48965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592319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9223" y="4653136"/>
            <a:ext cx="4834880" cy="1138138"/>
          </a:xfrm>
        </p:spPr>
        <p:txBody>
          <a:bodyPr>
            <a:normAutofit fontScale="90000"/>
          </a:bodyPr>
          <a:lstStyle/>
          <a:p>
            <a:r>
              <a:rPr lang="en-US" sz="2000" b="1" dirty="0" smtClean="0"/>
              <a:t>..</a:t>
            </a:r>
            <a:r>
              <a:rPr lang="ru-RU" sz="2000" b="1" dirty="0" smtClean="0"/>
              <a:t>А</a:t>
            </a:r>
            <a:r>
              <a:rPr lang="ru-RU" sz="2000" b="1" dirty="0"/>
              <a:t> за ними блюдца, блюдца —</a:t>
            </a:r>
            <a:br>
              <a:rPr lang="ru-RU" sz="2000" b="1" dirty="0"/>
            </a:br>
            <a:r>
              <a:rPr lang="ru-RU" sz="2000" b="1" dirty="0" err="1"/>
              <a:t>Дзынь</a:t>
            </a:r>
            <a:r>
              <a:rPr lang="ru-RU" sz="2000" b="1" dirty="0"/>
              <a:t>-ля-ля! </a:t>
            </a:r>
            <a:r>
              <a:rPr lang="ru-RU" sz="2000" b="1" dirty="0" err="1"/>
              <a:t>Дзынь</a:t>
            </a:r>
            <a:r>
              <a:rPr lang="ru-RU" sz="2000" b="1" dirty="0"/>
              <a:t>-ля-ля!</a:t>
            </a:r>
            <a:br>
              <a:rPr lang="ru-RU" sz="2000" b="1" dirty="0"/>
            </a:br>
            <a:r>
              <a:rPr lang="ru-RU" sz="2000" b="1" dirty="0"/>
              <a:t>Вдоль по улице несутся —</a:t>
            </a:r>
            <a:br>
              <a:rPr lang="ru-RU" sz="2000" b="1" dirty="0"/>
            </a:br>
            <a:r>
              <a:rPr lang="ru-RU" sz="2000" b="1" dirty="0" err="1"/>
              <a:t>Дзынь</a:t>
            </a:r>
            <a:r>
              <a:rPr lang="ru-RU" sz="2000" b="1" dirty="0"/>
              <a:t>-ля-ля! </a:t>
            </a:r>
            <a:r>
              <a:rPr lang="ru-RU" sz="2000" b="1" dirty="0" err="1"/>
              <a:t>Дзынь</a:t>
            </a:r>
            <a:r>
              <a:rPr lang="ru-RU" sz="2000" b="1" dirty="0"/>
              <a:t>-ля-ля!</a:t>
            </a:r>
            <a:br>
              <a:rPr lang="ru-RU" sz="2000" b="1" dirty="0"/>
            </a:br>
            <a:r>
              <a:rPr lang="ru-RU" sz="2000" b="1" dirty="0"/>
              <a:t>На стаканы — </a:t>
            </a:r>
            <a:r>
              <a:rPr lang="ru-RU" sz="2000" b="1" dirty="0" err="1"/>
              <a:t>дзынь</a:t>
            </a:r>
            <a:r>
              <a:rPr lang="ru-RU" sz="2000" b="1" dirty="0"/>
              <a:t>! — натыкаются,</a:t>
            </a:r>
            <a:br>
              <a:rPr lang="ru-RU" sz="2000" b="1" dirty="0"/>
            </a:br>
            <a:r>
              <a:rPr lang="ru-RU" sz="2000" b="1" dirty="0"/>
              <a:t>И стаканы — </a:t>
            </a:r>
            <a:r>
              <a:rPr lang="ru-RU" sz="2000" b="1" dirty="0" err="1"/>
              <a:t>дзынь</a:t>
            </a:r>
            <a:r>
              <a:rPr lang="ru-RU" sz="2000" b="1" dirty="0"/>
              <a:t>! — разбиваются.</a:t>
            </a:r>
            <a:br>
              <a:rPr lang="ru-RU" sz="2000" b="1" dirty="0"/>
            </a:br>
            <a:r>
              <a:rPr lang="ru-RU" sz="2000" b="1" dirty="0"/>
              <a:t>И бежит, бренчит, стучит сковорода:</a:t>
            </a:r>
            <a:br>
              <a:rPr lang="ru-RU" sz="2000" b="1" dirty="0"/>
            </a:br>
            <a:r>
              <a:rPr lang="ru-RU" sz="2000" b="1" dirty="0"/>
              <a:t>«Вы куда? куда? куда? куда? куда</a:t>
            </a:r>
            <a:r>
              <a:rPr lang="ru-RU" sz="2000" b="1" dirty="0" smtClean="0"/>
              <a:t>?»</a:t>
            </a:r>
            <a:r>
              <a:rPr lang="en-US" sz="2000" b="1" dirty="0" smtClean="0"/>
              <a:t>…</a:t>
            </a:r>
            <a:r>
              <a:rPr lang="ru-RU" sz="2000" b="1" dirty="0"/>
              <a:t/>
            </a:r>
            <a:br>
              <a:rPr lang="ru-RU" sz="2000" b="1" dirty="0"/>
            </a:br>
            <a:endParaRPr lang="ru-RU" sz="2000" b="1" dirty="0"/>
          </a:p>
        </p:txBody>
      </p:sp>
      <p:pic>
        <p:nvPicPr>
          <p:cNvPr id="2050" name="Picture 2" descr="C:\Users\User\Desktop\Синичкин день\Лариса\IMG_20231117_162410.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rot="668740">
            <a:off x="6094642" y="398087"/>
            <a:ext cx="2492102" cy="33316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2051" name="Picture 3"/>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260648"/>
            <a:ext cx="3826768" cy="28624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C:\Users\User\Desktop\Синичкин день\Лариса\IMG_20231117_1628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3356992"/>
            <a:ext cx="4104456" cy="30701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086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Объект 3"/>
          <p:cNvSpPr>
            <a:spLocks noGrp="1"/>
          </p:cNvSpPr>
          <p:nvPr>
            <p:ph sz="half" idx="2"/>
          </p:nvPr>
        </p:nvSpPr>
        <p:spPr>
          <a:xfrm>
            <a:off x="5076056" y="548680"/>
            <a:ext cx="3888432" cy="6009531"/>
          </a:xfrm>
        </p:spPr>
        <p:txBody>
          <a:bodyPr>
            <a:normAutofit/>
          </a:bodyPr>
          <a:lstStyle/>
          <a:p>
            <a:pPr marL="0" indent="0">
              <a:buNone/>
            </a:pPr>
            <a:r>
              <a:rPr lang="en-US" dirty="0" smtClean="0"/>
              <a:t>…</a:t>
            </a:r>
            <a:r>
              <a:rPr lang="ru-RU" dirty="0" smtClean="0"/>
              <a:t>Долго</a:t>
            </a:r>
            <a:r>
              <a:rPr lang="ru-RU" dirty="0"/>
              <a:t>, долго целовала</a:t>
            </a:r>
            <a:br>
              <a:rPr lang="ru-RU" dirty="0"/>
            </a:br>
            <a:r>
              <a:rPr lang="ru-RU" dirty="0"/>
              <a:t>И ласкала их она,</a:t>
            </a:r>
            <a:br>
              <a:rPr lang="ru-RU" dirty="0"/>
            </a:br>
            <a:r>
              <a:rPr lang="ru-RU" dirty="0"/>
              <a:t>Поливала, умывала.</a:t>
            </a:r>
            <a:br>
              <a:rPr lang="ru-RU" dirty="0"/>
            </a:br>
            <a:r>
              <a:rPr lang="ru-RU" dirty="0"/>
              <a:t>Полоскала их она.</a:t>
            </a:r>
          </a:p>
          <a:p>
            <a:pPr marL="0" indent="0">
              <a:buNone/>
            </a:pPr>
            <a:r>
              <a:rPr lang="ru-RU" dirty="0"/>
              <a:t>«Уж не буду, уж не буду</a:t>
            </a:r>
            <a:br>
              <a:rPr lang="ru-RU" dirty="0"/>
            </a:br>
            <a:r>
              <a:rPr lang="ru-RU" dirty="0"/>
              <a:t>Я посуду обижать.</a:t>
            </a:r>
            <a:br>
              <a:rPr lang="ru-RU" dirty="0"/>
            </a:br>
            <a:r>
              <a:rPr lang="ru-RU" dirty="0"/>
              <a:t>Буду, буду я посуду</a:t>
            </a:r>
            <a:br>
              <a:rPr lang="ru-RU" dirty="0"/>
            </a:br>
            <a:r>
              <a:rPr lang="ru-RU" dirty="0"/>
              <a:t>И любить и уважать!»</a:t>
            </a:r>
          </a:p>
          <a:p>
            <a:pPr marL="0" indent="0">
              <a:buNone/>
            </a:pPr>
            <a:r>
              <a:rPr lang="ru-RU" dirty="0" err="1"/>
              <a:t>Засмеялися</a:t>
            </a:r>
            <a:r>
              <a:rPr lang="ru-RU" dirty="0"/>
              <a:t> кастрюли,</a:t>
            </a:r>
            <a:br>
              <a:rPr lang="ru-RU" dirty="0"/>
            </a:br>
            <a:r>
              <a:rPr lang="ru-RU" dirty="0"/>
              <a:t>Самовару подмигнули:</a:t>
            </a:r>
            <a:br>
              <a:rPr lang="ru-RU" dirty="0"/>
            </a:br>
            <a:r>
              <a:rPr lang="ru-RU" dirty="0"/>
              <a:t>«Ну, Федора, так и быть,</a:t>
            </a:r>
            <a:br>
              <a:rPr lang="ru-RU" dirty="0"/>
            </a:br>
            <a:r>
              <a:rPr lang="ru-RU" dirty="0"/>
              <a:t>Рады мы тебя простить</a:t>
            </a:r>
            <a:r>
              <a:rPr lang="ru-RU" dirty="0" smtClean="0"/>
              <a:t>!»</a:t>
            </a:r>
            <a:r>
              <a:rPr lang="en-US" dirty="0" smtClean="0"/>
              <a:t>…</a:t>
            </a:r>
            <a:endParaRPr lang="ru-RU" dirty="0"/>
          </a:p>
          <a:p>
            <a:endParaRPr lang="ru-RU" dirty="0"/>
          </a:p>
        </p:txBody>
      </p:sp>
      <p:pic>
        <p:nvPicPr>
          <p:cNvPr id="3074" name="Picture 2" descr="C:\Users\User\Desktop\Синичкин день\Лариса\IMG_20231117_163055.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18193" y="1628800"/>
            <a:ext cx="4813847" cy="36008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848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9" name="Picture 3" descr="C:\Users\User\Desktop\Синичкин день\Лариса\IMG-20231119-WA0002.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16216" y="260648"/>
            <a:ext cx="2302923" cy="49944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4100" name="Picture 4" descr="C:\Users\User\Desktop\Синичкин день\Лариса\IMG-20231117-WA0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0149"/>
            <a:ext cx="2232248" cy="48365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4101" name="Picture 5" descr="C:\Users\User\Desktop\Синичкин день\Лариса\IMG-20231119-WA00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7201" y="320080"/>
            <a:ext cx="2193474" cy="47525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4098" name="Picture 2" descr="C:\Users\User\Desktop\Синичкин день\Лариса\IMG-20231119-WA0001.jpg"/>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bwMode="auto">
          <a:xfrm>
            <a:off x="5436096" y="3106358"/>
            <a:ext cx="2016224" cy="36452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1680" y="2820172"/>
            <a:ext cx="2016224" cy="39434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580408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271</Words>
  <Application>Microsoft Office PowerPoint</Application>
  <PresentationFormat>Экран (4:3)</PresentationFormat>
  <Paragraphs>10</Paragraphs>
  <Slides>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Тема Office</vt:lpstr>
      <vt:lpstr>МБДОУ № 107 г.Тверь Воспитатель Солиева Л.В.</vt:lpstr>
      <vt:lpstr>История написания сказки «Федорино горе» </vt:lpstr>
      <vt:lpstr>..А за ними блюдца, блюдца — Дзынь-ля-ля! Дзынь-ля-ля! Вдоль по улице несутся — Дзынь-ля-ля! Дзынь-ля-ля! На стаканы — дзынь! — натыкаются, И стаканы — дзынь! — разбиваются. И бежит, бренчит, стучит сковорода: «Вы куда? куда? куда? куда? куда?»… </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4</cp:revision>
  <dcterms:created xsi:type="dcterms:W3CDTF">2023-11-19T06:52:28Z</dcterms:created>
  <dcterms:modified xsi:type="dcterms:W3CDTF">2023-11-19T07:36:26Z</dcterms:modified>
</cp:coreProperties>
</file>