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58" r:id="rId4"/>
    <p:sldId id="259" r:id="rId5"/>
    <p:sldId id="260" r:id="rId6"/>
    <p:sldId id="261" r:id="rId7"/>
    <p:sldId id="263" r:id="rId8"/>
    <p:sldId id="271" r:id="rId9"/>
    <p:sldId id="264" r:id="rId10"/>
    <p:sldId id="265" r:id="rId11"/>
    <p:sldId id="274" r:id="rId12"/>
    <p:sldId id="266" r:id="rId13"/>
    <p:sldId id="273" r:id="rId14"/>
    <p:sldId id="275" r:id="rId15"/>
    <p:sldId id="27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00"/>
    <a:srgbClr val="AFEAFF"/>
    <a:srgbClr val="61D6FF"/>
    <a:srgbClr val="336699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6" autoAdjust="0"/>
    <p:restoredTop sz="94660"/>
  </p:normalViewPr>
  <p:slideViewPr>
    <p:cSldViewPr>
      <p:cViewPr varScale="1">
        <p:scale>
          <a:sx n="103" d="100"/>
          <a:sy n="103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6FC06-CDF8-4614-92FD-3EBFD47E4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BCCC2-D864-47D0-8F85-3A7831678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B4F66-EF9E-45A8-9F01-439F30643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53D81-6D71-49F3-85BA-33DB4F961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EDD41-F21F-4F34-8AFF-B2BDA3A4C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566F0-F60D-40B0-9D20-67E688334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5E294-276B-442B-A60C-388A50293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66755-7D82-497E-9C5C-112FBD2A6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4F1F-2823-43BB-8D6F-318F2A98A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30164-4F10-4E64-9788-C0048F87E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ED8A4-2731-47A1-A1BA-BF01BC8C3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13A1EDF-6E3A-412D-A416-E9440EE7C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7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5)  ed14b07ee91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00788" y="260350"/>
            <a:ext cx="2652712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7" descr="w_swim[1]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7213" y="3214688"/>
            <a:ext cx="34036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692650"/>
            <a:ext cx="8229600" cy="1905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mtClean="0">
                <a:latin typeface="Comic Sans MS" pitchFamily="66" charset="0"/>
              </a:rPr>
              <a:t>	</a:t>
            </a:r>
            <a:r>
              <a:rPr lang="ru-RU" smtClean="0">
                <a:solidFill>
                  <a:srgbClr val="336699"/>
                </a:solidFill>
                <a:latin typeface="Comic Sans MS" pitchFamily="66" charset="0"/>
              </a:rPr>
              <a:t>Не переохлаждайтесь и не перегревайтесь. При появлении озноба или сильной усталости выйди из воды, отдохни и согрейся.</a:t>
            </a:r>
          </a:p>
        </p:txBody>
      </p:sp>
      <p:pic>
        <p:nvPicPr>
          <p:cNvPr id="57348" name="Picture 4" descr="Копия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549275"/>
            <a:ext cx="6481762" cy="4035425"/>
          </a:xfrm>
          <a:prstGeom prst="rect">
            <a:avLst/>
          </a:prstGeom>
          <a:noFill/>
          <a:ln w="38100">
            <a:solidFill>
              <a:srgbClr val="336699"/>
            </a:solidFill>
            <a:miter lim="800000"/>
            <a:headEnd/>
            <a:tailEnd/>
          </a:ln>
        </p:spPr>
      </p:pic>
      <p:pic>
        <p:nvPicPr>
          <p:cNvPr id="14341" name="Picture 5" descr="5)  ed14b07ee91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404813"/>
            <a:ext cx="1728787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4979988"/>
            <a:ext cx="8229600" cy="18335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mtClean="0">
                <a:latin typeface="Comic Sans MS" pitchFamily="66" charset="0"/>
              </a:rPr>
              <a:t>	</a:t>
            </a:r>
            <a:r>
              <a:rPr lang="ru-RU" smtClean="0">
                <a:solidFill>
                  <a:srgbClr val="336699"/>
                </a:solidFill>
                <a:latin typeface="Comic Sans MS" pitchFamily="66" charset="0"/>
              </a:rPr>
              <a:t>Не боритесь с сильным течением. Плывите по течению постепенно приближаясь к берегу.</a:t>
            </a:r>
          </a:p>
        </p:txBody>
      </p:sp>
      <p:pic>
        <p:nvPicPr>
          <p:cNvPr id="75780" name="Picture 4" descr="Копия (2)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620713"/>
            <a:ext cx="6624637" cy="4214812"/>
          </a:xfrm>
          <a:prstGeom prst="rect">
            <a:avLst/>
          </a:prstGeom>
          <a:noFill/>
          <a:ln w="38100">
            <a:solidFill>
              <a:srgbClr val="336699"/>
            </a:solidFill>
            <a:miter lim="800000"/>
            <a:headEnd/>
            <a:tailEnd/>
          </a:ln>
        </p:spPr>
      </p:pic>
      <p:pic>
        <p:nvPicPr>
          <p:cNvPr id="15365" name="Picture 5" descr="5)  ed14b07ee91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33375"/>
            <a:ext cx="1800225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5373688"/>
            <a:ext cx="8229600" cy="12239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mtClean="0">
                <a:latin typeface="Comic Sans MS" pitchFamily="66" charset="0"/>
              </a:rPr>
              <a:t>	</a:t>
            </a:r>
            <a:r>
              <a:rPr lang="ru-RU" smtClean="0">
                <a:solidFill>
                  <a:srgbClr val="336699"/>
                </a:solidFill>
                <a:latin typeface="Comic Sans MS" pitchFamily="66" charset="0"/>
              </a:rPr>
              <a:t>До 16 лет кататься на лодке можно только под присмотром взрослых.</a:t>
            </a:r>
          </a:p>
        </p:txBody>
      </p:sp>
      <p:pic>
        <p:nvPicPr>
          <p:cNvPr id="59396" name="Picture 4" descr="купание0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908050"/>
            <a:ext cx="7510463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5)  ed14b07ee91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333375"/>
            <a:ext cx="2233613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-180975" y="5013325"/>
            <a:ext cx="9144000" cy="20875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mtClean="0">
                <a:latin typeface="Comic Sans MS" pitchFamily="66" charset="0"/>
              </a:rPr>
              <a:t>	</a:t>
            </a:r>
            <a:r>
              <a:rPr lang="ru-RU" smtClean="0">
                <a:solidFill>
                  <a:srgbClr val="336699"/>
                </a:solidFill>
                <a:latin typeface="Comic Sans MS" pitchFamily="66" charset="0"/>
              </a:rPr>
              <a:t>Не используй для плавания самодельные устройства. Они могут не выдержать </a:t>
            </a:r>
          </a:p>
          <a:p>
            <a:pPr algn="ctr">
              <a:buFontTx/>
              <a:buNone/>
            </a:pPr>
            <a:r>
              <a:rPr lang="ru-RU" smtClean="0">
                <a:solidFill>
                  <a:srgbClr val="336699"/>
                </a:solidFill>
                <a:latin typeface="Comic Sans MS" pitchFamily="66" charset="0"/>
              </a:rPr>
              <a:t>твой вес и перевернуться.</a:t>
            </a:r>
          </a:p>
        </p:txBody>
      </p:sp>
      <p:pic>
        <p:nvPicPr>
          <p:cNvPr id="73732" name="Picture 4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549275"/>
            <a:ext cx="7200900" cy="4483100"/>
          </a:xfrm>
          <a:prstGeom prst="rect">
            <a:avLst/>
          </a:prstGeom>
          <a:noFill/>
          <a:ln w="38100">
            <a:solidFill>
              <a:srgbClr val="336699"/>
            </a:solidFill>
            <a:miter lim="800000"/>
            <a:headEnd/>
            <a:tailEnd/>
          </a:ln>
        </p:spPr>
      </p:pic>
      <p:pic>
        <p:nvPicPr>
          <p:cNvPr id="17413" name="Picture 5" descr="5)  ed14b07ee91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33375"/>
            <a:ext cx="1800225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6" descr="1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4562"/>
          <a:stretch>
            <a:fillRect/>
          </a:stretch>
        </p:blipFill>
        <p:spPr>
          <a:xfrm>
            <a:off x="285750" y="263525"/>
            <a:ext cx="8572500" cy="6308725"/>
          </a:xfrm>
        </p:spPr>
      </p:pic>
      <p:pic>
        <p:nvPicPr>
          <p:cNvPr id="18435" name="Picture 5" descr="5)  ed14b07ee91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33375"/>
            <a:ext cx="1800225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Содержимое 4" descr="10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8099"/>
          <a:stretch>
            <a:fillRect/>
          </a:stretch>
        </p:blipFill>
        <p:spPr>
          <a:xfrm>
            <a:off x="346075" y="285750"/>
            <a:ext cx="8555038" cy="6286500"/>
          </a:xfrm>
        </p:spPr>
      </p:pic>
      <p:pic>
        <p:nvPicPr>
          <p:cNvPr id="19459" name="Picture 5" descr="5)  ed14b07ee91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33375"/>
            <a:ext cx="1800225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5373688"/>
            <a:ext cx="8229600" cy="12954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mtClean="0">
                <a:latin typeface="Comic Sans MS" pitchFamily="66" charset="0"/>
              </a:rPr>
              <a:t>	</a:t>
            </a:r>
            <a:r>
              <a:rPr lang="ru-RU" smtClean="0">
                <a:solidFill>
                  <a:srgbClr val="336699"/>
                </a:solidFill>
                <a:latin typeface="Comic Sans MS" pitchFamily="66" charset="0"/>
              </a:rPr>
              <a:t>Купайтесь только в разрешённых местах, на благоустроенных пляжах.</a:t>
            </a:r>
          </a:p>
        </p:txBody>
      </p:sp>
      <p:pic>
        <p:nvPicPr>
          <p:cNvPr id="71684" name="Picture 4" descr="Копия (2)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620713"/>
            <a:ext cx="7345362" cy="4586287"/>
          </a:xfrm>
          <a:prstGeom prst="rect">
            <a:avLst/>
          </a:prstGeom>
          <a:noFill/>
          <a:ln w="38100">
            <a:solidFill>
              <a:srgbClr val="336699"/>
            </a:solidFill>
            <a:miter lim="800000"/>
            <a:headEnd/>
            <a:tailEnd/>
          </a:ln>
        </p:spPr>
      </p:pic>
      <p:pic>
        <p:nvPicPr>
          <p:cNvPr id="6149" name="Picture 5" descr="5)  ed14b07ee91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404813"/>
            <a:ext cx="1728787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516563"/>
            <a:ext cx="8229600" cy="15843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mtClean="0">
                <a:latin typeface="Comic Sans MS" pitchFamily="66" charset="0"/>
              </a:rPr>
              <a:t>	</a:t>
            </a:r>
            <a:r>
              <a:rPr lang="ru-RU" smtClean="0">
                <a:solidFill>
                  <a:srgbClr val="336699"/>
                </a:solidFill>
                <a:latin typeface="Comic Sans MS" pitchFamily="66" charset="0"/>
              </a:rPr>
              <a:t>Купайтесь только под присмотром взрослых.</a:t>
            </a:r>
          </a:p>
        </p:txBody>
      </p:sp>
      <p:pic>
        <p:nvPicPr>
          <p:cNvPr id="43012" name="Picture 4" descr="купание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549275"/>
            <a:ext cx="4678363" cy="4897438"/>
          </a:xfrm>
          <a:prstGeom prst="rect">
            <a:avLst/>
          </a:prstGeom>
          <a:noFill/>
          <a:ln w="38100">
            <a:solidFill>
              <a:srgbClr val="336699"/>
            </a:solidFill>
            <a:miter lim="800000"/>
            <a:headEnd/>
            <a:tailEnd/>
          </a:ln>
        </p:spPr>
      </p:pic>
      <p:pic>
        <p:nvPicPr>
          <p:cNvPr id="7173" name="Picture 5" descr="5)  ed14b07ee91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404813"/>
            <a:ext cx="1728787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74650" y="5084763"/>
            <a:ext cx="8229600" cy="15557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mtClean="0">
                <a:latin typeface="Comic Sans MS" pitchFamily="66" charset="0"/>
              </a:rPr>
              <a:t>	</a:t>
            </a:r>
            <a:r>
              <a:rPr lang="ru-RU" smtClean="0">
                <a:solidFill>
                  <a:srgbClr val="336699"/>
                </a:solidFill>
                <a:latin typeface="Comic Sans MS" pitchFamily="66" charset="0"/>
              </a:rPr>
              <a:t>Нельзя нырять в незнакомых местах, так как ты не знаешь, какое дно в этом месте водоема.</a:t>
            </a:r>
          </a:p>
        </p:txBody>
      </p:sp>
      <p:pic>
        <p:nvPicPr>
          <p:cNvPr id="45060" name="Picture 4" descr="sdg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60350"/>
            <a:ext cx="648017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5)  ed14b07ee91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404813"/>
            <a:ext cx="1728787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 descr="Копия (3)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620713"/>
            <a:ext cx="6840537" cy="4295775"/>
          </a:xfrm>
          <a:prstGeom prst="rect">
            <a:avLst/>
          </a:prstGeom>
          <a:noFill/>
          <a:ln w="381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084763"/>
            <a:ext cx="8229600" cy="16557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mtClean="0">
                <a:latin typeface="Comic Sans MS" pitchFamily="66" charset="0"/>
              </a:rPr>
              <a:t>	</a:t>
            </a:r>
            <a:r>
              <a:rPr lang="ru-RU" smtClean="0">
                <a:solidFill>
                  <a:srgbClr val="336699"/>
                </a:solidFill>
                <a:latin typeface="Comic Sans MS" pitchFamily="66" charset="0"/>
              </a:rPr>
              <a:t>Не заплывай за ограничительные знаки, не взбирайся на буйки и          не подплывай к проходящим судам.</a:t>
            </a:r>
          </a:p>
        </p:txBody>
      </p:sp>
      <p:pic>
        <p:nvPicPr>
          <p:cNvPr id="9221" name="Picture 5" descr="5)  ed14b07ee91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798638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4797425"/>
            <a:ext cx="8229600" cy="18716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mtClean="0">
                <a:latin typeface="Comic Sans MS" pitchFamily="66" charset="0"/>
              </a:rPr>
              <a:t>	</a:t>
            </a:r>
            <a:r>
              <a:rPr lang="ru-RU" smtClean="0">
                <a:solidFill>
                  <a:srgbClr val="336699"/>
                </a:solidFill>
                <a:latin typeface="Comic Sans MS" pitchFamily="66" charset="0"/>
              </a:rPr>
              <a:t>Не затевай опасных игр в воде. Ни в коем случае нельзя захватывать ноги под водой, пугать и «топить» кого-то, даже в шутку.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68313" y="1268413"/>
            <a:ext cx="7991475" cy="3240087"/>
            <a:chOff x="295" y="799"/>
            <a:chExt cx="5034" cy="1920"/>
          </a:xfrm>
        </p:grpSpPr>
        <p:pic>
          <p:nvPicPr>
            <p:cNvPr id="10246" name="Picture 6" descr="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5" y="799"/>
              <a:ext cx="2404" cy="1920"/>
            </a:xfrm>
            <a:prstGeom prst="rect">
              <a:avLst/>
            </a:prstGeom>
            <a:noFill/>
            <a:ln w="38100">
              <a:solidFill>
                <a:srgbClr val="336699"/>
              </a:solidFill>
              <a:miter lim="800000"/>
              <a:headEnd/>
              <a:tailEnd/>
            </a:ln>
          </p:spPr>
        </p:pic>
        <p:pic>
          <p:nvPicPr>
            <p:cNvPr id="10247" name="Picture 7" descr="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" y="799"/>
              <a:ext cx="2358" cy="1905"/>
            </a:xfrm>
            <a:prstGeom prst="rect">
              <a:avLst/>
            </a:prstGeom>
            <a:noFill/>
            <a:ln w="38100">
              <a:solidFill>
                <a:srgbClr val="336699"/>
              </a:solidFill>
              <a:miter lim="800000"/>
              <a:headEnd/>
              <a:tailEnd/>
            </a:ln>
          </p:spPr>
        </p:pic>
      </p:grpSp>
      <p:pic>
        <p:nvPicPr>
          <p:cNvPr id="10245" name="Picture 9" descr="5)  ed14b07ee91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333375"/>
            <a:ext cx="1728788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00663"/>
            <a:ext cx="8229600" cy="129698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mtClean="0">
                <a:latin typeface="Comic Sans MS" pitchFamily="66" charset="0"/>
              </a:rPr>
              <a:t>	</a:t>
            </a:r>
            <a:r>
              <a:rPr lang="ru-RU" smtClean="0">
                <a:solidFill>
                  <a:srgbClr val="336699"/>
                </a:solidFill>
                <a:latin typeface="Comic Sans MS" pitchFamily="66" charset="0"/>
              </a:rPr>
              <a:t>Играя в воде, никогда нельзя в шутку кричать: «Тону! Помогите!»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47813" y="765175"/>
            <a:ext cx="6048375" cy="4481513"/>
            <a:chOff x="975" y="482"/>
            <a:chExt cx="3810" cy="2823"/>
          </a:xfrm>
        </p:grpSpPr>
        <p:pic>
          <p:nvPicPr>
            <p:cNvPr id="11270" name="Picture 7" descr="3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5" y="482"/>
              <a:ext cx="3810" cy="2823"/>
            </a:xfrm>
            <a:prstGeom prst="rect">
              <a:avLst/>
            </a:prstGeom>
            <a:noFill/>
            <a:ln w="38100">
              <a:solidFill>
                <a:srgbClr val="336699"/>
              </a:solidFill>
              <a:miter lim="800000"/>
              <a:headEnd/>
              <a:tailEnd/>
            </a:ln>
          </p:spPr>
        </p:pic>
        <p:sp>
          <p:nvSpPr>
            <p:cNvPr id="53256" name="AutoShape 8"/>
            <p:cNvSpPr>
              <a:spLocks noChangeArrowheads="1"/>
            </p:cNvSpPr>
            <p:nvPr/>
          </p:nvSpPr>
          <p:spPr bwMode="auto">
            <a:xfrm>
              <a:off x="1701" y="572"/>
              <a:ext cx="1088" cy="544"/>
            </a:xfrm>
            <a:prstGeom prst="wedgeEllipseCallout">
              <a:avLst>
                <a:gd name="adj1" fmla="val 16361"/>
                <a:gd name="adj2" fmla="val 88787"/>
              </a:avLst>
            </a:prstGeom>
            <a:solidFill>
              <a:srgbClr val="AFEAFF"/>
            </a:solidFill>
            <a:ln w="28575">
              <a:solidFill>
                <a:srgbClr val="61D6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ru-RU" sz="3200">
                  <a:solidFill>
                    <a:srgbClr val="3366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Тону!</a:t>
              </a:r>
            </a:p>
          </p:txBody>
        </p:sp>
      </p:grpSp>
      <p:pic>
        <p:nvPicPr>
          <p:cNvPr id="11269" name="Picture 5" descr="5)  ed14b07ee91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260350"/>
            <a:ext cx="19462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03213" y="4941888"/>
            <a:ext cx="8229600" cy="18002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mtClean="0">
                <a:latin typeface="Comic Sans MS" pitchFamily="66" charset="0"/>
              </a:rPr>
              <a:t>	</a:t>
            </a:r>
            <a:r>
              <a:rPr lang="ru-RU" smtClean="0">
                <a:solidFill>
                  <a:srgbClr val="336699"/>
                </a:solidFill>
                <a:latin typeface="Comic Sans MS" pitchFamily="66" charset="0"/>
              </a:rPr>
              <a:t>Нельзя далеко заплывать на надувных матрасах или камерах. Они могут внезапно начать «спускаться».</a:t>
            </a:r>
          </a:p>
        </p:txBody>
      </p:sp>
      <p:pic>
        <p:nvPicPr>
          <p:cNvPr id="69636" name="Picture 4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476250"/>
            <a:ext cx="4795838" cy="4468813"/>
          </a:xfrm>
          <a:prstGeom prst="rect">
            <a:avLst/>
          </a:prstGeom>
          <a:noFill/>
          <a:ln w="38100">
            <a:solidFill>
              <a:srgbClr val="336699"/>
            </a:solidFill>
            <a:miter lim="800000"/>
            <a:headEnd/>
            <a:tailEnd/>
          </a:ln>
        </p:spPr>
      </p:pic>
      <p:pic>
        <p:nvPicPr>
          <p:cNvPr id="12293" name="Picture 5" descr="5)  ed14b07ee91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404813"/>
            <a:ext cx="1728787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81525"/>
            <a:ext cx="8229600" cy="201612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smtClean="0"/>
              <a:t>	</a:t>
            </a:r>
            <a:r>
              <a:rPr lang="ru-RU" sz="2800" smtClean="0">
                <a:solidFill>
                  <a:srgbClr val="336699"/>
                </a:solidFill>
                <a:latin typeface="Comic Sans MS" pitchFamily="66" charset="0"/>
              </a:rPr>
              <a:t>Во время грозы нужно отойти подальше от водоема. Вода очень хорошо проводит электрический ток – молния, попавшая в воду, поражает все вокруг в радиусе около 100 метров.</a:t>
            </a:r>
          </a:p>
        </p:txBody>
      </p:sp>
      <p:pic>
        <p:nvPicPr>
          <p:cNvPr id="55301" name="Picture 5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404813"/>
            <a:ext cx="4537075" cy="4176712"/>
          </a:xfrm>
          <a:prstGeom prst="rect">
            <a:avLst/>
          </a:prstGeom>
          <a:noFill/>
          <a:ln w="38100">
            <a:solidFill>
              <a:srgbClr val="336699"/>
            </a:solidFill>
            <a:miter lim="800000"/>
            <a:headEnd/>
            <a:tailEnd/>
          </a:ln>
        </p:spPr>
      </p:pic>
      <p:pic>
        <p:nvPicPr>
          <p:cNvPr id="13317" name="Picture 6" descr="5)  ed14b07ee91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404813"/>
            <a:ext cx="1728787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392</TotalTime>
  <Words>2</Words>
  <Application>Microsoft Office PowerPoint</Application>
  <PresentationFormat>Экран (4:3)</PresentationFormat>
  <Paragraphs>14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Constantia</vt:lpstr>
      <vt:lpstr>Wingdings 2</vt:lpstr>
      <vt:lpstr>Comic Sans MS</vt:lpstr>
      <vt:lpstr>Times New Roman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в паре</dc:title>
  <dc:creator>мама</dc:creator>
  <cp:lastModifiedBy>User</cp:lastModifiedBy>
  <cp:revision>17</cp:revision>
  <dcterms:created xsi:type="dcterms:W3CDTF">2011-01-09T17:08:14Z</dcterms:created>
  <dcterms:modified xsi:type="dcterms:W3CDTF">2021-04-20T08:15:59Z</dcterms:modified>
</cp:coreProperties>
</file>